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4" r:id="rId2"/>
    <p:sldId id="277" r:id="rId3"/>
    <p:sldId id="278" r:id="rId4"/>
    <p:sldId id="279" r:id="rId5"/>
    <p:sldId id="28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2" userDrawn="1">
          <p15:clr>
            <a:srgbClr val="A4A3A4"/>
          </p15:clr>
        </p15:guide>
        <p15:guide id="2" pos="56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49B"/>
    <a:srgbClr val="0A325A"/>
    <a:srgbClr val="0D4677"/>
    <a:srgbClr val="0E487A"/>
    <a:srgbClr val="FBED30"/>
    <a:srgbClr val="003466"/>
    <a:srgbClr val="FB7D2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3"/>
    <p:restoredTop sz="94621"/>
  </p:normalViewPr>
  <p:slideViewPr>
    <p:cSldViewPr snapToGrid="0" snapToObjects="1">
      <p:cViewPr varScale="1">
        <p:scale>
          <a:sx n="109" d="100"/>
          <a:sy n="109" d="100"/>
        </p:scale>
        <p:origin x="200" y="408"/>
      </p:cViewPr>
      <p:guideLst>
        <p:guide orient="horz" pos="1962"/>
        <p:guide pos="560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-2448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CCD3A5FB-163E-4CCF-8E22-4594B320BBD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7392E71E-9B67-4FB0-B891-411804D8956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48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image-CI-backgroun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966" y="-38100"/>
            <a:ext cx="8674100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" descr="image-CI-background2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834" y="2635250"/>
            <a:ext cx="8657167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 bwMode="auto">
          <a:xfrm>
            <a:off x="0" y="1262091"/>
            <a:ext cx="12192000" cy="5646709"/>
          </a:xfrm>
          <a:prstGeom prst="rect">
            <a:avLst/>
          </a:prstGeom>
          <a:gradFill flip="none" rotWithShape="1">
            <a:gsLst>
              <a:gs pos="100000">
                <a:srgbClr val="10549B"/>
              </a:gs>
              <a:gs pos="56000">
                <a:srgbClr val="FFFFFF">
                  <a:alpha val="57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fr-FR">
              <a:latin typeface="Arial" charset="0"/>
              <a:ea typeface="ＭＳ Ｐゴシック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 userDrawn="1"/>
        </p:nvSpPr>
        <p:spPr bwMode="auto">
          <a:xfrm>
            <a:off x="4265085" y="6573838"/>
            <a:ext cx="281519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100" b="1" dirty="0">
                <a:solidFill>
                  <a:srgbClr val="000090"/>
                </a:solidFill>
              </a:rPr>
              <a:t>TOULOUSE (France), </a:t>
            </a:r>
            <a:r>
              <a:rPr lang="fr-FR" sz="1100" b="1" dirty="0" err="1">
                <a:solidFill>
                  <a:srgbClr val="000090"/>
                </a:solidFill>
              </a:rPr>
              <a:t>October</a:t>
            </a:r>
            <a:r>
              <a:rPr lang="fr-FR" sz="1100" b="1" dirty="0">
                <a:solidFill>
                  <a:srgbClr val="000090"/>
                </a:solidFill>
              </a:rPr>
              <a:t> 2-5, 2023</a:t>
            </a:r>
          </a:p>
        </p:txBody>
      </p:sp>
      <p:sp>
        <p:nvSpPr>
          <p:cNvPr id="10" name="Rectangle 30"/>
          <p:cNvSpPr>
            <a:spLocks noChangeArrowheads="1"/>
          </p:cNvSpPr>
          <p:nvPr userDrawn="1"/>
        </p:nvSpPr>
        <p:spPr bwMode="auto">
          <a:xfrm>
            <a:off x="0" y="1"/>
            <a:ext cx="12192000" cy="1249363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203325"/>
            <a:ext cx="12234333" cy="58738"/>
          </a:xfrm>
          <a:prstGeom prst="rect">
            <a:avLst/>
          </a:prstGeom>
          <a:solidFill>
            <a:srgbClr val="FBED3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10110"/>
            <a:ext cx="10363200" cy="1969690"/>
          </a:xfrm>
        </p:spPr>
        <p:txBody>
          <a:bodyPr anchorCtr="1"/>
          <a:lstStyle>
            <a:lvl1pPr algn="ctr">
              <a:defRPr sz="3600" baseline="0">
                <a:solidFill>
                  <a:srgbClr val="000090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34520"/>
            <a:ext cx="10363200" cy="1638300"/>
          </a:xfrm>
        </p:spPr>
        <p:txBody>
          <a:bodyPr anchor="ctr" anchorCtr="1"/>
          <a:lstStyle>
            <a:lvl1pPr marL="0" indent="0" algn="ctr">
              <a:buFont typeface="Arial" charset="0"/>
              <a:buNone/>
              <a:defRPr sz="3200" b="0">
                <a:solidFill>
                  <a:srgbClr val="00009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914400" y="5305360"/>
            <a:ext cx="10363200" cy="1295400"/>
          </a:xfrm>
        </p:spPr>
        <p:txBody>
          <a:bodyPr anchor="ctr" anchorCtr="1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fr-FR" noProof="0"/>
              <a:t>Faire glisser l'image vers l'espace réservé ou cliquer sur l'icône pour l'ajouter</a:t>
            </a:r>
            <a:endParaRPr lang="en-US" noProof="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3F1B07D-5288-624F-A75A-E2ABF064DB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82557" y="20695"/>
            <a:ext cx="2326498" cy="232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2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051501"/>
            <a:ext cx="11704320" cy="5157788"/>
          </a:xfrm>
        </p:spPr>
        <p:txBody>
          <a:bodyPr/>
          <a:lstStyle>
            <a:lvl1pPr>
              <a:buSzPct val="125000"/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EFC4A-17D3-43EE-9308-F361F8556619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383323"/>
            <a:ext cx="7315200" cy="33442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AD817-7796-434A-848A-0A7D858CF8B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85" y="104775"/>
            <a:ext cx="11940116" cy="863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1"/>
            <a:ext cx="58420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350000" y="1600201"/>
            <a:ext cx="58420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46328-4AEF-4F7E-8A87-6677884AC89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5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85" y="104775"/>
            <a:ext cx="11940116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00201"/>
            <a:ext cx="118872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06A02-4EA6-4B38-96EF-4950F5053453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5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0"/>
          <p:cNvSpPr>
            <a:spLocks noChangeArrowheads="1"/>
          </p:cNvSpPr>
          <p:nvPr userDrawn="1"/>
        </p:nvSpPr>
        <p:spPr bwMode="auto">
          <a:xfrm>
            <a:off x="0" y="0"/>
            <a:ext cx="12234333" cy="914400"/>
          </a:xfrm>
          <a:prstGeom prst="rect">
            <a:avLst/>
          </a:prstGeom>
          <a:solidFill>
            <a:srgbClr val="003466"/>
          </a:solidFill>
          <a:ln>
            <a:noFill/>
          </a:ln>
          <a:effectLst>
            <a:outerShdw blurRad="152400" dist="101600" dir="5400000" algn="t" rotWithShape="0">
              <a:srgbClr val="A6A6A6">
                <a:alpha val="78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de-DE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14451" y="14288"/>
            <a:ext cx="10759016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418" y="1220789"/>
            <a:ext cx="11705167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83700" y="6378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56985FF-ADBD-4C2A-865D-69AA7F69E704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904875"/>
            <a:ext cx="12234333" cy="58738"/>
          </a:xfrm>
          <a:prstGeom prst="rect">
            <a:avLst/>
          </a:prstGeom>
          <a:solidFill>
            <a:srgbClr val="FBED3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6" r:id="rId2"/>
    <p:sldLayoutId id="2147483767" r:id="rId3"/>
    <p:sldLayoutId id="2147483768" r:id="rId4"/>
    <p:sldLayoutId id="2147483769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pitchFamily="34" charset="0"/>
        <a:buChar char="•"/>
        <a:defRPr sz="2800">
          <a:solidFill>
            <a:srgbClr val="00009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Char char="–"/>
        <a:defRPr sz="2800">
          <a:solidFill>
            <a:srgbClr val="000090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Char char="•"/>
        <a:defRPr sz="2400">
          <a:solidFill>
            <a:srgbClr val="000090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Char char="–"/>
        <a:defRPr sz="2400">
          <a:solidFill>
            <a:srgbClr val="000090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2104293" y="2283620"/>
            <a:ext cx="7772400" cy="1970087"/>
          </a:xfrm>
        </p:spPr>
        <p:txBody>
          <a:bodyPr/>
          <a:lstStyle/>
          <a:p>
            <a:r>
              <a:rPr lang="fr-FR" dirty="0" err="1">
                <a:ea typeface="ＭＳ Ｐゴシック" pitchFamily="34" charset="-128"/>
              </a:rPr>
              <a:t>Title</a:t>
            </a:r>
            <a:r>
              <a:rPr lang="fr-FR" dirty="0">
                <a:ea typeface="ＭＳ Ｐゴシック" pitchFamily="34" charset="-128"/>
              </a:rPr>
              <a:t> of </a:t>
            </a:r>
            <a:r>
              <a:rPr lang="fr-FR" dirty="0" err="1">
                <a:ea typeface="ＭＳ Ｐゴシック" pitchFamily="34" charset="-128"/>
              </a:rPr>
              <a:t>your</a:t>
            </a:r>
            <a:r>
              <a:rPr lang="fr-FR" dirty="0">
                <a:ea typeface="ＭＳ Ｐゴシック" pitchFamily="34" charset="-128"/>
              </a:rPr>
              <a:t> </a:t>
            </a:r>
            <a:r>
              <a:rPr lang="fr-FR" dirty="0" err="1">
                <a:ea typeface="ＭＳ Ｐゴシック" pitchFamily="34" charset="-128"/>
              </a:rPr>
              <a:t>paper</a:t>
            </a:r>
            <a:endParaRPr lang="fr-FR" dirty="0">
              <a:ea typeface="ＭＳ Ｐゴシック" pitchFamily="34" charset="-128"/>
            </a:endParaRPr>
          </a:p>
        </p:txBody>
      </p:sp>
      <p:sp>
        <p:nvSpPr>
          <p:cNvPr id="9218" name="Subtitle 2"/>
          <p:cNvSpPr>
            <a:spLocks noGrp="1"/>
          </p:cNvSpPr>
          <p:nvPr>
            <p:ph type="subTitle" idx="1"/>
          </p:nvPr>
        </p:nvSpPr>
        <p:spPr>
          <a:xfrm>
            <a:off x="2209800" y="3533775"/>
            <a:ext cx="7772400" cy="16383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>
                <a:ea typeface="ＭＳ Ｐゴシック" pitchFamily="34" charset="-128"/>
              </a:rPr>
              <a:t>Name of author(s)</a:t>
            </a:r>
          </a:p>
        </p:txBody>
      </p:sp>
      <p:sp>
        <p:nvSpPr>
          <p:cNvPr id="9219" name="Picture Placeholder 3" descr="Drag &amp; drop your logo here or click on the icon to include it" title="Drag &amp; drop your logo here or click on the icon to include it"/>
          <p:cNvSpPr>
            <a:spLocks noGrp="1" noTextEdit="1"/>
          </p:cNvSpPr>
          <p:nvPr>
            <p:ph type="pic" sz="quarter" idx="10"/>
          </p:nvPr>
        </p:nvSpPr>
        <p:spPr>
          <a:xfrm>
            <a:off x="2209800" y="5305425"/>
            <a:ext cx="7772400" cy="1295400"/>
          </a:xfrm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Backplane ASP Connections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86775" y="622141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7E64C13-4ECF-4C7D-A203-88709660D610}" type="slidenum">
              <a:rPr lang="en-US" sz="1000"/>
              <a:pPr eaLnBrk="1" hangingPunct="1"/>
              <a:t>10</a:t>
            </a:fld>
            <a:endParaRPr lang="en-US" sz="1000"/>
          </a:p>
        </p:txBody>
      </p:sp>
      <p:sp>
        <p:nvSpPr>
          <p:cNvPr id="12338" name="Rectangle 4"/>
          <p:cNvSpPr>
            <a:spLocks noChangeArrowheads="1"/>
          </p:cNvSpPr>
          <p:nvPr/>
        </p:nvSpPr>
        <p:spPr bwMode="auto">
          <a:xfrm>
            <a:off x="2117725" y="3060701"/>
            <a:ext cx="1525588" cy="3260725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dirty="0">
              <a:latin typeface="Arial" charset="0"/>
              <a:ea typeface="+mn-ea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270125" y="4379913"/>
            <a:ext cx="12207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PSBM</a:t>
            </a:r>
            <a:endParaRPr lang="en-US" sz="2800" b="1">
              <a:latin typeface="Book Antiqua" pitchFamily="18" charset="0"/>
            </a:endParaRP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8443913" y="1079500"/>
            <a:ext cx="1306512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8443913" y="1654176"/>
            <a:ext cx="1306512" cy="576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8589964" y="1152525"/>
            <a:ext cx="1303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Board 3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8662989" y="1727201"/>
            <a:ext cx="9413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ASP</a:t>
            </a:r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 flipV="1">
            <a:off x="9604375" y="2230438"/>
            <a:ext cx="0" cy="389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8589963" y="2230438"/>
            <a:ext cx="0" cy="1058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>
            <a:off x="9096375" y="2230438"/>
            <a:ext cx="0" cy="2582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8880475" y="2230438"/>
            <a:ext cx="0" cy="1820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9313863" y="2230438"/>
            <a:ext cx="0" cy="3268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7"/>
          <p:cNvSpPr>
            <a:spLocks noChangeArrowheads="1"/>
          </p:cNvSpPr>
          <p:nvPr/>
        </p:nvSpPr>
        <p:spPr bwMode="auto">
          <a:xfrm>
            <a:off x="6507164" y="1071563"/>
            <a:ext cx="1304925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6507164" y="1646238"/>
            <a:ext cx="1304925" cy="576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72" name="Rectangle 19"/>
          <p:cNvSpPr>
            <a:spLocks noChangeArrowheads="1"/>
          </p:cNvSpPr>
          <p:nvPr/>
        </p:nvSpPr>
        <p:spPr bwMode="auto">
          <a:xfrm>
            <a:off x="6653213" y="1144588"/>
            <a:ext cx="1230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Board 2</a:t>
            </a:r>
          </a:p>
        </p:txBody>
      </p:sp>
      <p:sp>
        <p:nvSpPr>
          <p:cNvPr id="19473" name="Rectangle 20"/>
          <p:cNvSpPr>
            <a:spLocks noChangeArrowheads="1"/>
          </p:cNvSpPr>
          <p:nvPr/>
        </p:nvSpPr>
        <p:spPr bwMode="auto">
          <a:xfrm>
            <a:off x="6726238" y="1719263"/>
            <a:ext cx="93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ASP</a:t>
            </a:r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653213" y="22225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>
            <a:off x="7666038" y="2222500"/>
            <a:ext cx="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>
            <a:off x="7159625" y="2222501"/>
            <a:ext cx="0" cy="2582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>
            <a:off x="6870700" y="22225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5"/>
          <p:cNvSpPr>
            <a:spLocks noChangeShapeType="1"/>
          </p:cNvSpPr>
          <p:nvPr/>
        </p:nvSpPr>
        <p:spPr bwMode="auto">
          <a:xfrm>
            <a:off x="7377113" y="22225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4557713" y="1079500"/>
            <a:ext cx="1301750" cy="5857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4557713" y="1662114"/>
            <a:ext cx="1301750" cy="5857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9481" name="Rectangle 29"/>
          <p:cNvSpPr>
            <a:spLocks noChangeArrowheads="1"/>
          </p:cNvSpPr>
          <p:nvPr/>
        </p:nvSpPr>
        <p:spPr bwMode="auto">
          <a:xfrm>
            <a:off x="4703763" y="1154113"/>
            <a:ext cx="1225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Board 1</a:t>
            </a:r>
          </a:p>
        </p:txBody>
      </p:sp>
      <p:sp>
        <p:nvSpPr>
          <p:cNvPr id="19482" name="Rectangle 30"/>
          <p:cNvSpPr>
            <a:spLocks noChangeArrowheads="1"/>
          </p:cNvSpPr>
          <p:nvPr/>
        </p:nvSpPr>
        <p:spPr bwMode="auto">
          <a:xfrm>
            <a:off x="4775201" y="1738313"/>
            <a:ext cx="938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ASP</a:t>
            </a:r>
          </a:p>
        </p:txBody>
      </p:sp>
      <p:sp>
        <p:nvSpPr>
          <p:cNvPr id="19483" name="Line 31"/>
          <p:cNvSpPr>
            <a:spLocks noChangeShapeType="1"/>
          </p:cNvSpPr>
          <p:nvPr/>
        </p:nvSpPr>
        <p:spPr bwMode="auto">
          <a:xfrm>
            <a:off x="4630739" y="2247900"/>
            <a:ext cx="3175" cy="104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Line 32"/>
          <p:cNvSpPr>
            <a:spLocks noChangeShapeType="1"/>
          </p:cNvSpPr>
          <p:nvPr/>
        </p:nvSpPr>
        <p:spPr bwMode="auto">
          <a:xfrm>
            <a:off x="5713413" y="2247900"/>
            <a:ext cx="0" cy="386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33"/>
          <p:cNvSpPr>
            <a:spLocks noChangeShapeType="1"/>
          </p:cNvSpPr>
          <p:nvPr/>
        </p:nvSpPr>
        <p:spPr bwMode="auto">
          <a:xfrm>
            <a:off x="5135563" y="2247900"/>
            <a:ext cx="4762" cy="256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34"/>
          <p:cNvSpPr>
            <a:spLocks noChangeShapeType="1"/>
          </p:cNvSpPr>
          <p:nvPr/>
        </p:nvSpPr>
        <p:spPr bwMode="auto">
          <a:xfrm>
            <a:off x="4873625" y="2257425"/>
            <a:ext cx="14288" cy="180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35"/>
          <p:cNvSpPr>
            <a:spLocks noChangeShapeType="1"/>
          </p:cNvSpPr>
          <p:nvPr/>
        </p:nvSpPr>
        <p:spPr bwMode="auto">
          <a:xfrm>
            <a:off x="5424488" y="2247900"/>
            <a:ext cx="0" cy="325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Line 37"/>
          <p:cNvSpPr>
            <a:spLocks noChangeShapeType="1"/>
          </p:cNvSpPr>
          <p:nvPr/>
        </p:nvSpPr>
        <p:spPr bwMode="auto">
          <a:xfrm>
            <a:off x="3643313" y="3289300"/>
            <a:ext cx="4946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8"/>
          <p:cNvSpPr>
            <a:spLocks noChangeArrowheads="1"/>
          </p:cNvSpPr>
          <p:nvPr/>
        </p:nvSpPr>
        <p:spPr bwMode="auto">
          <a:xfrm>
            <a:off x="3714750" y="3360738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tdo</a:t>
            </a:r>
          </a:p>
        </p:txBody>
      </p:sp>
      <p:sp>
        <p:nvSpPr>
          <p:cNvPr id="19490" name="Line 40"/>
          <p:cNvSpPr>
            <a:spLocks noChangeShapeType="1"/>
          </p:cNvSpPr>
          <p:nvPr/>
        </p:nvSpPr>
        <p:spPr bwMode="auto">
          <a:xfrm>
            <a:off x="3643313" y="4813300"/>
            <a:ext cx="5453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41"/>
          <p:cNvSpPr>
            <a:spLocks noChangeArrowheads="1"/>
          </p:cNvSpPr>
          <p:nvPr/>
        </p:nvSpPr>
        <p:spPr bwMode="auto">
          <a:xfrm>
            <a:off x="3714750" y="4884738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tms</a:t>
            </a:r>
          </a:p>
        </p:txBody>
      </p:sp>
      <p:sp>
        <p:nvSpPr>
          <p:cNvPr id="19492" name="Line 43"/>
          <p:cNvSpPr>
            <a:spLocks noChangeShapeType="1"/>
          </p:cNvSpPr>
          <p:nvPr/>
        </p:nvSpPr>
        <p:spPr bwMode="auto">
          <a:xfrm>
            <a:off x="3643313" y="5499100"/>
            <a:ext cx="5670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44"/>
          <p:cNvSpPr>
            <a:spLocks noChangeArrowheads="1"/>
          </p:cNvSpPr>
          <p:nvPr/>
        </p:nvSpPr>
        <p:spPr bwMode="auto">
          <a:xfrm>
            <a:off x="3714750" y="5499100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tdi</a:t>
            </a:r>
          </a:p>
        </p:txBody>
      </p:sp>
      <p:sp>
        <p:nvSpPr>
          <p:cNvPr id="19494" name="Line 46"/>
          <p:cNvSpPr>
            <a:spLocks noChangeShapeType="1"/>
          </p:cNvSpPr>
          <p:nvPr/>
        </p:nvSpPr>
        <p:spPr bwMode="auto">
          <a:xfrm>
            <a:off x="3643313" y="6103938"/>
            <a:ext cx="594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7"/>
          <p:cNvSpPr>
            <a:spLocks noChangeArrowheads="1"/>
          </p:cNvSpPr>
          <p:nvPr/>
        </p:nvSpPr>
        <p:spPr bwMode="auto">
          <a:xfrm>
            <a:off x="3713163" y="6089650"/>
            <a:ext cx="652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trst</a:t>
            </a:r>
          </a:p>
        </p:txBody>
      </p:sp>
      <p:sp>
        <p:nvSpPr>
          <p:cNvPr id="19496" name="Line 49"/>
          <p:cNvSpPr>
            <a:spLocks noChangeShapeType="1"/>
          </p:cNvSpPr>
          <p:nvPr/>
        </p:nvSpPr>
        <p:spPr bwMode="auto">
          <a:xfrm>
            <a:off x="3643313" y="4051300"/>
            <a:ext cx="52371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50"/>
          <p:cNvSpPr>
            <a:spLocks noChangeArrowheads="1"/>
          </p:cNvSpPr>
          <p:nvPr/>
        </p:nvSpPr>
        <p:spPr bwMode="auto">
          <a:xfrm>
            <a:off x="3714750" y="4122738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tck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712914" y="104775"/>
            <a:ext cx="8955087" cy="858838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Fault coverage vs. No. of Vectors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DC597D4-F817-4FB4-B30E-F587115D9F44}" type="slidenum">
              <a:rPr lang="en-US" sz="1000"/>
              <a:pPr eaLnBrk="1" hangingPunct="1"/>
              <a:t>11</a:t>
            </a:fld>
            <a:endParaRPr lang="en-US" sz="100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3702050" y="1322389"/>
            <a:ext cx="0" cy="4041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656013" y="5346700"/>
            <a:ext cx="936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656013" y="4546600"/>
            <a:ext cx="936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656013" y="3733800"/>
            <a:ext cx="936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656013" y="2933700"/>
            <a:ext cx="936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656013" y="2120900"/>
            <a:ext cx="936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656013" y="1322389"/>
            <a:ext cx="93662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757613" y="5348289"/>
            <a:ext cx="5929312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4598989" y="5346701"/>
            <a:ext cx="1587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6296025" y="5346701"/>
            <a:ext cx="1588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7980364" y="5346701"/>
            <a:ext cx="1587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073525" y="3640138"/>
            <a:ext cx="1900238" cy="1612900"/>
            <a:chOff x="1774" y="2322"/>
            <a:chExt cx="1197" cy="1016"/>
          </a:xfrm>
          <a:solidFill>
            <a:schemeClr val="accent6">
              <a:lumMod val="75000"/>
            </a:schemeClr>
          </a:solidFill>
        </p:grpSpPr>
        <p:sp>
          <p:nvSpPr>
            <p:cNvPr id="13372" name="Line 15"/>
            <p:cNvSpPr>
              <a:spLocks noChangeShapeType="1"/>
            </p:cNvSpPr>
            <p:nvPr/>
          </p:nvSpPr>
          <p:spPr bwMode="auto">
            <a:xfrm flipV="1">
              <a:off x="2368" y="2381"/>
              <a:ext cx="535" cy="512"/>
            </a:xfrm>
            <a:prstGeom prst="line">
              <a:avLst/>
            </a:prstGeom>
            <a:grpFill/>
            <a:ln w="26988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3" name="Rectangle 16"/>
            <p:cNvSpPr>
              <a:spLocks noChangeArrowheads="1"/>
            </p:cNvSpPr>
            <p:nvPr/>
          </p:nvSpPr>
          <p:spPr bwMode="auto">
            <a:xfrm>
              <a:off x="2843" y="2322"/>
              <a:ext cx="128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4" name="Line 17"/>
            <p:cNvSpPr>
              <a:spLocks noChangeShapeType="1"/>
            </p:cNvSpPr>
            <p:nvPr/>
          </p:nvSpPr>
          <p:spPr bwMode="auto">
            <a:xfrm flipV="1">
              <a:off x="1833" y="2893"/>
              <a:ext cx="535" cy="378"/>
            </a:xfrm>
            <a:prstGeom prst="line">
              <a:avLst/>
            </a:prstGeom>
            <a:grpFill/>
            <a:ln w="26988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5" name="Rectangle 18"/>
            <p:cNvSpPr>
              <a:spLocks noChangeArrowheads="1"/>
            </p:cNvSpPr>
            <p:nvPr/>
          </p:nvSpPr>
          <p:spPr bwMode="auto">
            <a:xfrm>
              <a:off x="1774" y="3212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6" name="Line 19"/>
            <p:cNvSpPr>
              <a:spLocks noChangeShapeType="1"/>
            </p:cNvSpPr>
            <p:nvPr/>
          </p:nvSpPr>
          <p:spPr bwMode="auto">
            <a:xfrm flipH="1" flipV="1">
              <a:off x="1774" y="3212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7" name="Line 20"/>
            <p:cNvSpPr>
              <a:spLocks noChangeShapeType="1"/>
            </p:cNvSpPr>
            <p:nvPr/>
          </p:nvSpPr>
          <p:spPr bwMode="auto">
            <a:xfrm>
              <a:off x="1833" y="3271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8" name="Line 21"/>
            <p:cNvSpPr>
              <a:spLocks noChangeShapeType="1"/>
            </p:cNvSpPr>
            <p:nvPr/>
          </p:nvSpPr>
          <p:spPr bwMode="auto">
            <a:xfrm flipH="1">
              <a:off x="1774" y="3271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9" name="Line 22"/>
            <p:cNvSpPr>
              <a:spLocks noChangeShapeType="1"/>
            </p:cNvSpPr>
            <p:nvPr/>
          </p:nvSpPr>
          <p:spPr bwMode="auto">
            <a:xfrm flipV="1">
              <a:off x="1833" y="3212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0" name="Rectangle 23"/>
            <p:cNvSpPr>
              <a:spLocks noChangeArrowheads="1"/>
            </p:cNvSpPr>
            <p:nvPr/>
          </p:nvSpPr>
          <p:spPr bwMode="auto">
            <a:xfrm>
              <a:off x="2309" y="2834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1" name="Line 24"/>
            <p:cNvSpPr>
              <a:spLocks noChangeShapeType="1"/>
            </p:cNvSpPr>
            <p:nvPr/>
          </p:nvSpPr>
          <p:spPr bwMode="auto">
            <a:xfrm flipH="1" flipV="1">
              <a:off x="2309" y="2834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2" name="Line 25"/>
            <p:cNvSpPr>
              <a:spLocks noChangeShapeType="1"/>
            </p:cNvSpPr>
            <p:nvPr/>
          </p:nvSpPr>
          <p:spPr bwMode="auto">
            <a:xfrm>
              <a:off x="2368" y="28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3" name="Line 26"/>
            <p:cNvSpPr>
              <a:spLocks noChangeShapeType="1"/>
            </p:cNvSpPr>
            <p:nvPr/>
          </p:nvSpPr>
          <p:spPr bwMode="auto">
            <a:xfrm flipH="1">
              <a:off x="2309" y="28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4" name="Line 27"/>
            <p:cNvSpPr>
              <a:spLocks noChangeShapeType="1"/>
            </p:cNvSpPr>
            <p:nvPr/>
          </p:nvSpPr>
          <p:spPr bwMode="auto">
            <a:xfrm flipV="1">
              <a:off x="2368" y="2834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5" name="Line 28"/>
            <p:cNvSpPr>
              <a:spLocks noChangeShapeType="1"/>
            </p:cNvSpPr>
            <p:nvPr/>
          </p:nvSpPr>
          <p:spPr bwMode="auto">
            <a:xfrm flipH="1" flipV="1">
              <a:off x="2843" y="2322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6" name="Line 29"/>
            <p:cNvSpPr>
              <a:spLocks noChangeShapeType="1"/>
            </p:cNvSpPr>
            <p:nvPr/>
          </p:nvSpPr>
          <p:spPr bwMode="auto">
            <a:xfrm>
              <a:off x="2903" y="2381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7" name="Line 30"/>
            <p:cNvSpPr>
              <a:spLocks noChangeShapeType="1"/>
            </p:cNvSpPr>
            <p:nvPr/>
          </p:nvSpPr>
          <p:spPr bwMode="auto">
            <a:xfrm flipH="1">
              <a:off x="2843" y="2381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8" name="Line 31"/>
            <p:cNvSpPr>
              <a:spLocks noChangeShapeType="1"/>
            </p:cNvSpPr>
            <p:nvPr/>
          </p:nvSpPr>
          <p:spPr bwMode="auto">
            <a:xfrm flipV="1">
              <a:off x="2903" y="2322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865814" y="2028826"/>
            <a:ext cx="1804987" cy="1704975"/>
            <a:chOff x="2903" y="1307"/>
            <a:chExt cx="1137" cy="1074"/>
          </a:xfrm>
          <a:solidFill>
            <a:schemeClr val="accent6">
              <a:lumMod val="75000"/>
            </a:schemeClr>
          </a:solidFill>
        </p:grpSpPr>
        <p:sp>
          <p:nvSpPr>
            <p:cNvPr id="13359" name="Rectangle 33"/>
            <p:cNvSpPr>
              <a:spLocks noChangeArrowheads="1"/>
            </p:cNvSpPr>
            <p:nvPr/>
          </p:nvSpPr>
          <p:spPr bwMode="auto">
            <a:xfrm>
              <a:off x="3378" y="1693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0" name="Line 34"/>
            <p:cNvSpPr>
              <a:spLocks noChangeShapeType="1"/>
            </p:cNvSpPr>
            <p:nvPr/>
          </p:nvSpPr>
          <p:spPr bwMode="auto">
            <a:xfrm flipH="1" flipV="1">
              <a:off x="3378" y="16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1" name="Line 35"/>
            <p:cNvSpPr>
              <a:spLocks noChangeShapeType="1"/>
            </p:cNvSpPr>
            <p:nvPr/>
          </p:nvSpPr>
          <p:spPr bwMode="auto">
            <a:xfrm flipH="1">
              <a:off x="3378" y="1752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2" name="Line 36"/>
            <p:cNvSpPr>
              <a:spLocks noChangeShapeType="1"/>
            </p:cNvSpPr>
            <p:nvPr/>
          </p:nvSpPr>
          <p:spPr bwMode="auto">
            <a:xfrm flipV="1">
              <a:off x="3437" y="1693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3" name="Rectangle 37"/>
            <p:cNvSpPr>
              <a:spLocks noChangeArrowheads="1"/>
            </p:cNvSpPr>
            <p:nvPr/>
          </p:nvSpPr>
          <p:spPr bwMode="auto">
            <a:xfrm>
              <a:off x="3913" y="1307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4" name="Line 38"/>
            <p:cNvSpPr>
              <a:spLocks noChangeShapeType="1"/>
            </p:cNvSpPr>
            <p:nvPr/>
          </p:nvSpPr>
          <p:spPr bwMode="auto">
            <a:xfrm flipH="1" flipV="1">
              <a:off x="3913" y="1307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13365" name="Group 39"/>
            <p:cNvGrpSpPr>
              <a:grpSpLocks/>
            </p:cNvGrpSpPr>
            <p:nvPr/>
          </p:nvGrpSpPr>
          <p:grpSpPr bwMode="auto">
            <a:xfrm>
              <a:off x="2903" y="1365"/>
              <a:ext cx="1129" cy="1016"/>
              <a:chOff x="2903" y="1365"/>
              <a:chExt cx="1129" cy="1016"/>
            </a:xfrm>
            <a:grpFill/>
          </p:grpSpPr>
          <p:sp>
            <p:nvSpPr>
              <p:cNvPr id="13368" name="Line 40"/>
              <p:cNvSpPr>
                <a:spLocks noChangeShapeType="1"/>
              </p:cNvSpPr>
              <p:nvPr/>
            </p:nvSpPr>
            <p:spPr bwMode="auto">
              <a:xfrm flipV="1">
                <a:off x="2903" y="1752"/>
                <a:ext cx="534" cy="629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69" name="Line 41"/>
              <p:cNvSpPr>
                <a:spLocks noChangeShapeType="1"/>
              </p:cNvSpPr>
              <p:nvPr/>
            </p:nvSpPr>
            <p:spPr bwMode="auto">
              <a:xfrm flipV="1">
                <a:off x="3437" y="1365"/>
                <a:ext cx="535" cy="387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70" name="Line 42"/>
              <p:cNvSpPr>
                <a:spLocks noChangeShapeType="1"/>
              </p:cNvSpPr>
              <p:nvPr/>
            </p:nvSpPr>
            <p:spPr bwMode="auto">
              <a:xfrm>
                <a:off x="3437" y="1752"/>
                <a:ext cx="60" cy="58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71" name="Line 43"/>
              <p:cNvSpPr>
                <a:spLocks noChangeShapeType="1"/>
              </p:cNvSpPr>
              <p:nvPr/>
            </p:nvSpPr>
            <p:spPr bwMode="auto">
              <a:xfrm>
                <a:off x="3972" y="1365"/>
                <a:ext cx="60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3366" name="Line 44"/>
            <p:cNvSpPr>
              <a:spLocks noChangeShapeType="1"/>
            </p:cNvSpPr>
            <p:nvPr/>
          </p:nvSpPr>
          <p:spPr bwMode="auto">
            <a:xfrm flipH="1">
              <a:off x="3913" y="1365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7" name="Line 45"/>
            <p:cNvSpPr>
              <a:spLocks noChangeShapeType="1"/>
            </p:cNvSpPr>
            <p:nvPr/>
          </p:nvSpPr>
          <p:spPr bwMode="auto">
            <a:xfrm flipV="1">
              <a:off x="3972" y="1307"/>
              <a:ext cx="60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7562850" y="1747838"/>
            <a:ext cx="1804988" cy="373062"/>
            <a:chOff x="3972" y="1130"/>
            <a:chExt cx="1137" cy="235"/>
          </a:xfrm>
          <a:solidFill>
            <a:schemeClr val="accent6">
              <a:lumMod val="75000"/>
            </a:schemeClr>
          </a:solidFill>
        </p:grpSpPr>
        <p:sp>
          <p:nvSpPr>
            <p:cNvPr id="13346" name="Rectangle 47"/>
            <p:cNvSpPr>
              <a:spLocks noChangeArrowheads="1"/>
            </p:cNvSpPr>
            <p:nvPr/>
          </p:nvSpPr>
          <p:spPr bwMode="auto">
            <a:xfrm>
              <a:off x="4447" y="1181"/>
              <a:ext cx="128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7" name="Line 48"/>
            <p:cNvSpPr>
              <a:spLocks noChangeShapeType="1"/>
            </p:cNvSpPr>
            <p:nvPr/>
          </p:nvSpPr>
          <p:spPr bwMode="auto">
            <a:xfrm flipH="1" flipV="1">
              <a:off x="4447" y="1181"/>
              <a:ext cx="60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8" name="Line 49"/>
            <p:cNvSpPr>
              <a:spLocks noChangeShapeType="1"/>
            </p:cNvSpPr>
            <p:nvPr/>
          </p:nvSpPr>
          <p:spPr bwMode="auto">
            <a:xfrm flipH="1">
              <a:off x="4447" y="1239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9" name="Line 50"/>
            <p:cNvSpPr>
              <a:spLocks noChangeShapeType="1"/>
            </p:cNvSpPr>
            <p:nvPr/>
          </p:nvSpPr>
          <p:spPr bwMode="auto">
            <a:xfrm flipV="1">
              <a:off x="4507" y="1181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0" name="Rectangle 51"/>
            <p:cNvSpPr>
              <a:spLocks noChangeArrowheads="1"/>
            </p:cNvSpPr>
            <p:nvPr/>
          </p:nvSpPr>
          <p:spPr bwMode="auto">
            <a:xfrm>
              <a:off x="4982" y="1130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1" name="Line 52"/>
            <p:cNvSpPr>
              <a:spLocks noChangeShapeType="1"/>
            </p:cNvSpPr>
            <p:nvPr/>
          </p:nvSpPr>
          <p:spPr bwMode="auto">
            <a:xfrm flipH="1" flipV="1">
              <a:off x="4982" y="1130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13352" name="Group 53"/>
            <p:cNvGrpSpPr>
              <a:grpSpLocks/>
            </p:cNvGrpSpPr>
            <p:nvPr/>
          </p:nvGrpSpPr>
          <p:grpSpPr bwMode="auto">
            <a:xfrm>
              <a:off x="3972" y="1189"/>
              <a:ext cx="1129" cy="176"/>
              <a:chOff x="3972" y="1189"/>
              <a:chExt cx="1129" cy="176"/>
            </a:xfrm>
            <a:grpFill/>
          </p:grpSpPr>
          <p:sp>
            <p:nvSpPr>
              <p:cNvPr id="13355" name="Line 54"/>
              <p:cNvSpPr>
                <a:spLocks noChangeShapeType="1"/>
              </p:cNvSpPr>
              <p:nvPr/>
            </p:nvSpPr>
            <p:spPr bwMode="auto">
              <a:xfrm flipV="1">
                <a:off x="3972" y="1239"/>
                <a:ext cx="535" cy="126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6" name="Line 55"/>
              <p:cNvSpPr>
                <a:spLocks noChangeShapeType="1"/>
              </p:cNvSpPr>
              <p:nvPr/>
            </p:nvSpPr>
            <p:spPr bwMode="auto">
              <a:xfrm flipV="1">
                <a:off x="4507" y="1189"/>
                <a:ext cx="535" cy="50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7" name="Line 56"/>
              <p:cNvSpPr>
                <a:spLocks noChangeShapeType="1"/>
              </p:cNvSpPr>
              <p:nvPr/>
            </p:nvSpPr>
            <p:spPr bwMode="auto">
              <a:xfrm>
                <a:off x="4507" y="1239"/>
                <a:ext cx="59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8" name="Line 57"/>
              <p:cNvSpPr>
                <a:spLocks noChangeShapeType="1"/>
              </p:cNvSpPr>
              <p:nvPr/>
            </p:nvSpPr>
            <p:spPr bwMode="auto">
              <a:xfrm>
                <a:off x="5042" y="1189"/>
                <a:ext cx="59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3353" name="Line 58"/>
            <p:cNvSpPr>
              <a:spLocks noChangeShapeType="1"/>
            </p:cNvSpPr>
            <p:nvPr/>
          </p:nvSpPr>
          <p:spPr bwMode="auto">
            <a:xfrm flipH="1">
              <a:off x="4982" y="1189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4" name="Line 59"/>
            <p:cNvSpPr>
              <a:spLocks noChangeShapeType="1"/>
            </p:cNvSpPr>
            <p:nvPr/>
          </p:nvSpPr>
          <p:spPr bwMode="auto">
            <a:xfrm flipV="1">
              <a:off x="5042" y="1130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sp>
        <p:nvSpPr>
          <p:cNvPr id="20497" name="Rectangle 60"/>
          <p:cNvSpPr>
            <a:spLocks noChangeArrowheads="1"/>
          </p:cNvSpPr>
          <p:nvPr/>
        </p:nvSpPr>
        <p:spPr bwMode="auto">
          <a:xfrm>
            <a:off x="3359151" y="5159375"/>
            <a:ext cx="1762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0</a:t>
            </a:r>
            <a:endParaRPr lang="en-US" sz="2500" b="1"/>
          </a:p>
        </p:txBody>
      </p:sp>
      <p:sp>
        <p:nvSpPr>
          <p:cNvPr id="20498" name="Rectangle 61"/>
          <p:cNvSpPr>
            <a:spLocks noChangeArrowheads="1"/>
          </p:cNvSpPr>
          <p:nvPr/>
        </p:nvSpPr>
        <p:spPr bwMode="auto">
          <a:xfrm>
            <a:off x="3197226" y="4360863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20</a:t>
            </a:r>
            <a:endParaRPr lang="en-US" sz="2800" b="1"/>
          </a:p>
        </p:txBody>
      </p:sp>
      <p:sp>
        <p:nvSpPr>
          <p:cNvPr id="20499" name="Rectangle 62"/>
          <p:cNvSpPr>
            <a:spLocks noChangeArrowheads="1"/>
          </p:cNvSpPr>
          <p:nvPr/>
        </p:nvSpPr>
        <p:spPr bwMode="auto">
          <a:xfrm>
            <a:off x="3197226" y="3548063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40</a:t>
            </a:r>
            <a:endParaRPr lang="en-US" sz="2800" b="1"/>
          </a:p>
        </p:txBody>
      </p:sp>
      <p:sp>
        <p:nvSpPr>
          <p:cNvPr id="20500" name="Rectangle 63"/>
          <p:cNvSpPr>
            <a:spLocks noChangeArrowheads="1"/>
          </p:cNvSpPr>
          <p:nvPr/>
        </p:nvSpPr>
        <p:spPr bwMode="auto">
          <a:xfrm>
            <a:off x="3197226" y="2747963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60</a:t>
            </a:r>
            <a:endParaRPr lang="en-US" sz="2800" b="1"/>
          </a:p>
        </p:txBody>
      </p:sp>
      <p:sp>
        <p:nvSpPr>
          <p:cNvPr id="20501" name="Rectangle 64"/>
          <p:cNvSpPr>
            <a:spLocks noChangeArrowheads="1"/>
          </p:cNvSpPr>
          <p:nvPr/>
        </p:nvSpPr>
        <p:spPr bwMode="auto">
          <a:xfrm>
            <a:off x="3197226" y="1935163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80</a:t>
            </a:r>
            <a:endParaRPr lang="en-US" sz="2800" b="1"/>
          </a:p>
        </p:txBody>
      </p:sp>
      <p:sp>
        <p:nvSpPr>
          <p:cNvPr id="20502" name="Rectangle 65"/>
          <p:cNvSpPr>
            <a:spLocks noChangeArrowheads="1"/>
          </p:cNvSpPr>
          <p:nvPr/>
        </p:nvSpPr>
        <p:spPr bwMode="auto">
          <a:xfrm>
            <a:off x="3035300" y="1135063"/>
            <a:ext cx="5286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100</a:t>
            </a:r>
            <a:endParaRPr lang="en-US" sz="2800" b="1"/>
          </a:p>
        </p:txBody>
      </p:sp>
      <p:sp>
        <p:nvSpPr>
          <p:cNvPr id="20503" name="Rectangle 66"/>
          <p:cNvSpPr>
            <a:spLocks noChangeArrowheads="1"/>
          </p:cNvSpPr>
          <p:nvPr/>
        </p:nvSpPr>
        <p:spPr bwMode="auto">
          <a:xfrm>
            <a:off x="3668714" y="5586413"/>
            <a:ext cx="11906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1.0E+01</a:t>
            </a:r>
            <a:endParaRPr lang="en-US" sz="2500" b="1"/>
          </a:p>
        </p:txBody>
      </p:sp>
      <p:sp>
        <p:nvSpPr>
          <p:cNvPr id="20504" name="Rectangle 67"/>
          <p:cNvSpPr>
            <a:spLocks noChangeArrowheads="1"/>
          </p:cNvSpPr>
          <p:nvPr/>
        </p:nvSpPr>
        <p:spPr bwMode="auto">
          <a:xfrm>
            <a:off x="5367339" y="5586413"/>
            <a:ext cx="11906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1.0E+03</a:t>
            </a:r>
            <a:endParaRPr lang="en-US" sz="2500" b="1"/>
          </a:p>
        </p:txBody>
      </p:sp>
      <p:sp>
        <p:nvSpPr>
          <p:cNvPr id="20505" name="Rectangle 68"/>
          <p:cNvSpPr>
            <a:spLocks noChangeArrowheads="1"/>
          </p:cNvSpPr>
          <p:nvPr/>
        </p:nvSpPr>
        <p:spPr bwMode="auto">
          <a:xfrm>
            <a:off x="7064376" y="5586413"/>
            <a:ext cx="11906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1.0E+05</a:t>
            </a:r>
            <a:endParaRPr lang="en-US" sz="2500" b="1"/>
          </a:p>
        </p:txBody>
      </p:sp>
      <p:sp>
        <p:nvSpPr>
          <p:cNvPr id="20506" name="Rectangle 69"/>
          <p:cNvSpPr>
            <a:spLocks noChangeArrowheads="1"/>
          </p:cNvSpPr>
          <p:nvPr/>
        </p:nvSpPr>
        <p:spPr bwMode="auto">
          <a:xfrm>
            <a:off x="8763001" y="5586413"/>
            <a:ext cx="11906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1.0E+07</a:t>
            </a:r>
            <a:endParaRPr lang="en-US" sz="2500" b="1"/>
          </a:p>
        </p:txBody>
      </p:sp>
      <p:sp>
        <p:nvSpPr>
          <p:cNvPr id="20507" name="Rectangle 70"/>
          <p:cNvSpPr>
            <a:spLocks noChangeArrowheads="1"/>
          </p:cNvSpPr>
          <p:nvPr/>
        </p:nvSpPr>
        <p:spPr bwMode="auto">
          <a:xfrm>
            <a:off x="5313363" y="6119814"/>
            <a:ext cx="2932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400" b="1"/>
              <a:t>No. of Vectors</a:t>
            </a:r>
            <a:endParaRPr lang="en-US" sz="2800" b="1"/>
          </a:p>
        </p:txBody>
      </p:sp>
      <p:sp>
        <p:nvSpPr>
          <p:cNvPr id="20508" name="Rectangle 71"/>
          <p:cNvSpPr>
            <a:spLocks noChangeArrowheads="1"/>
          </p:cNvSpPr>
          <p:nvPr/>
        </p:nvSpPr>
        <p:spPr bwMode="auto">
          <a:xfrm rot="-5400000">
            <a:off x="552451" y="2974976"/>
            <a:ext cx="3949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400" b="1"/>
              <a:t>Fault Coverage (%)</a:t>
            </a:r>
            <a:endParaRPr lang="en-US" sz="2800" b="1"/>
          </a:p>
        </p:txBody>
      </p:sp>
      <p:sp>
        <p:nvSpPr>
          <p:cNvPr id="20509" name="Line 72"/>
          <p:cNvSpPr>
            <a:spLocks noChangeShapeType="1"/>
          </p:cNvSpPr>
          <p:nvPr/>
        </p:nvSpPr>
        <p:spPr bwMode="auto">
          <a:xfrm flipV="1">
            <a:off x="3771900" y="5287964"/>
            <a:ext cx="1588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73"/>
          <p:cNvSpPr>
            <a:spLocks noChangeShapeType="1"/>
          </p:cNvSpPr>
          <p:nvPr/>
        </p:nvSpPr>
        <p:spPr bwMode="auto">
          <a:xfrm flipV="1">
            <a:off x="5446714" y="5287964"/>
            <a:ext cx="1587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74"/>
          <p:cNvSpPr>
            <a:spLocks noChangeShapeType="1"/>
          </p:cNvSpPr>
          <p:nvPr/>
        </p:nvSpPr>
        <p:spPr bwMode="auto">
          <a:xfrm flipV="1">
            <a:off x="7121525" y="5287964"/>
            <a:ext cx="1588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75"/>
          <p:cNvSpPr>
            <a:spLocks noChangeShapeType="1"/>
          </p:cNvSpPr>
          <p:nvPr/>
        </p:nvSpPr>
        <p:spPr bwMode="auto">
          <a:xfrm flipV="1">
            <a:off x="8796339" y="5287964"/>
            <a:ext cx="1587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Conclusions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Outline on separate lines (3-6) the most important findings of your work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Use short, sharp statements that can be easily memorized by the audience 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</a:t>
            </a:r>
          </a:p>
          <a:p>
            <a:pPr lvl="1" eaLnBrk="1" hangingPunct="1">
              <a:lnSpc>
                <a:spcPct val="125000"/>
              </a:lnSpc>
              <a:buFont typeface="Arial" pitchFamily="34" charset="0"/>
              <a:buChar char="−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</a:t>
            </a:r>
          </a:p>
          <a:p>
            <a:pPr lvl="1" eaLnBrk="1" hangingPunct="1">
              <a:lnSpc>
                <a:spcPct val="125000"/>
              </a:lnSpc>
              <a:buFont typeface="Arial" pitchFamily="34" charset="0"/>
              <a:buChar char="−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</a:t>
            </a:r>
          </a:p>
          <a:p>
            <a:pPr eaLnBrk="1" hangingPunct="1">
              <a:lnSpc>
                <a:spcPct val="125000"/>
              </a:lnSpc>
              <a:buSzPct val="100000"/>
              <a:buFont typeface="Arial" pitchFamily="34" charset="0"/>
              <a:buNone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6A0111-A4E5-4EF3-B972-04984F3C403D}" type="slidenum">
              <a:rPr lang="en-US" sz="1000"/>
              <a:pPr eaLnBrk="1" hangingPunct="1"/>
              <a:t>12</a:t>
            </a:fld>
            <a:endParaRPr lang="en-U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Contrast Issues</a:t>
            </a:r>
            <a:endParaRPr lang="en-US">
              <a:latin typeface="Agency FB" pitchFamily="34" charset="0"/>
              <a:ea typeface="ＭＳ Ｐゴシック" pitchFamily="34" charset="-128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High contrast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very important and a must</a:t>
            </a:r>
          </a:p>
          <a:p>
            <a:pPr>
              <a:defRPr/>
            </a:pPr>
            <a:r>
              <a:rPr lang="en-US" dirty="0">
                <a:ea typeface="+mn-ea"/>
              </a:rPr>
              <a:t>Use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dark lines/text on light background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+mn-ea"/>
            </a:endParaRPr>
          </a:p>
          <a:p>
            <a:pPr lvl="1">
              <a:defRPr/>
            </a:pPr>
            <a:r>
              <a:rPr lang="en-US" dirty="0"/>
              <a:t>Foreground: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dark blue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dark red, </a:t>
            </a:r>
            <a:r>
              <a:rPr lang="en-US" dirty="0"/>
              <a:t>or black</a:t>
            </a:r>
          </a:p>
          <a:p>
            <a:pPr lvl="1">
              <a:defRPr/>
            </a:pPr>
            <a:r>
              <a:rPr lang="en-US" dirty="0"/>
              <a:t>Background: white</a:t>
            </a:r>
          </a:p>
          <a:p>
            <a:pPr>
              <a:defRPr/>
            </a:pPr>
            <a:r>
              <a:rPr lang="en-US" dirty="0">
                <a:ea typeface="+mn-ea"/>
              </a:rPr>
              <a:t>Caution: </a:t>
            </a:r>
            <a:r>
              <a:rPr lang="en-US" u="sng" dirty="0">
                <a:solidFill>
                  <a:srgbClr val="FFFF00"/>
                </a:solidFill>
                <a:ea typeface="+mn-ea"/>
              </a:rPr>
              <a:t>Yellow</a:t>
            </a:r>
            <a:r>
              <a:rPr lang="en-US" u="sng" dirty="0">
                <a:ea typeface="+mn-ea"/>
              </a:rPr>
              <a:t>, </a:t>
            </a:r>
            <a:r>
              <a:rPr lang="en-US" u="sng" dirty="0">
                <a:solidFill>
                  <a:schemeClr val="bg2"/>
                </a:solidFill>
                <a:ea typeface="+mn-ea"/>
              </a:rPr>
              <a:t>gray</a:t>
            </a:r>
            <a:r>
              <a:rPr lang="en-US" u="sng" dirty="0">
                <a:ea typeface="+mn-ea"/>
              </a:rPr>
              <a:t>, </a:t>
            </a:r>
            <a:r>
              <a:rPr lang="en-US" u="sng" dirty="0">
                <a:solidFill>
                  <a:srgbClr val="FFCCFF"/>
                </a:solidFill>
                <a:ea typeface="+mn-ea"/>
              </a:rPr>
              <a:t>pink</a:t>
            </a:r>
            <a:r>
              <a:rPr lang="en-US" u="sng" dirty="0">
                <a:ea typeface="+mn-ea"/>
              </a:rPr>
              <a:t>, or </a:t>
            </a:r>
            <a:r>
              <a:rPr lang="en-US" u="sng" dirty="0">
                <a:solidFill>
                  <a:srgbClr val="B0C4FE"/>
                </a:solidFill>
                <a:ea typeface="+mn-ea"/>
              </a:rPr>
              <a:t>light blue</a:t>
            </a:r>
            <a:r>
              <a:rPr lang="en-US" dirty="0">
                <a:ea typeface="+mn-ea"/>
              </a:rPr>
              <a:t> lettering and lines may look nice on the monitor but become unreadable when projected</a:t>
            </a:r>
          </a:p>
          <a:p>
            <a:pPr>
              <a:defRPr/>
            </a:pPr>
            <a:r>
              <a:rPr lang="en-US" dirty="0">
                <a:ea typeface="+mn-ea"/>
              </a:rPr>
              <a:t>Use Arial font </a:t>
            </a:r>
            <a:r>
              <a:rPr lang="en-US" u="sng" dirty="0">
                <a:ea typeface="+mn-ea"/>
              </a:rPr>
              <a:t>only</a:t>
            </a:r>
          </a:p>
          <a:p>
            <a:pPr>
              <a:defRPr/>
            </a:pPr>
            <a:r>
              <a:rPr lang="en-US" dirty="0">
                <a:ea typeface="+mn-ea"/>
              </a:rPr>
              <a:t>Use 36pt or larger font for titles</a:t>
            </a:r>
          </a:p>
          <a:p>
            <a:pPr>
              <a:defRPr/>
            </a:pPr>
            <a:r>
              <a:rPr lang="en-US" dirty="0">
                <a:ea typeface="+mn-ea"/>
              </a:rPr>
              <a:t>Use 24pt or larger font for text body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8270B23-E525-4B0E-B198-AA40581C379B}" type="slidenum">
              <a:rPr lang="en-US" sz="1000"/>
              <a:pPr eaLnBrk="1" hangingPunct="1"/>
              <a:t>13</a:t>
            </a:fld>
            <a:endParaRPr 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Things to Avoid – Using Sound</a:t>
            </a:r>
          </a:p>
        </p:txBody>
      </p:sp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E3FB07-BC03-4072-84BB-E1A6A84E4A71}" type="slidenum">
              <a:rPr lang="en-US" sz="1000"/>
              <a:pPr eaLnBrk="1" hangingPunct="1"/>
              <a:t>14</a:t>
            </a:fld>
            <a:endParaRPr lang="en-US" sz="10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01950" y="782638"/>
            <a:ext cx="7785100" cy="2532062"/>
            <a:chOff x="864" y="0"/>
            <a:chExt cx="4904" cy="1595"/>
          </a:xfrm>
        </p:grpSpPr>
        <p:graphicFrame>
          <p:nvGraphicFramePr>
            <p:cNvPr id="23558" name="Object 4"/>
            <p:cNvGraphicFramePr>
              <a:graphicFrameLocks/>
            </p:cNvGraphicFramePr>
            <p:nvPr/>
          </p:nvGraphicFramePr>
          <p:xfrm>
            <a:off x="4827" y="0"/>
            <a:ext cx="941" cy="1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75" name="Clip" r:id="rId3" imgW="1493838" imgH="2532063" progId="">
                    <p:embed/>
                  </p:oleObj>
                </mc:Choice>
                <mc:Fallback>
                  <p:oleObj name="Clip" r:id="rId3" imgW="1493838" imgH="2532063" progId="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27" y="0"/>
                          <a:ext cx="941" cy="15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59" name="Line 5"/>
            <p:cNvSpPr>
              <a:spLocks noChangeShapeType="1"/>
            </p:cNvSpPr>
            <p:nvPr/>
          </p:nvSpPr>
          <p:spPr bwMode="auto">
            <a:xfrm>
              <a:off x="864" y="1392"/>
              <a:ext cx="4223" cy="0"/>
            </a:xfrm>
            <a:prstGeom prst="line">
              <a:avLst/>
            </a:prstGeom>
            <a:noFill/>
            <a:ln w="76200">
              <a:solidFill>
                <a:srgbClr val="FF5008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133600" y="3117850"/>
            <a:ext cx="8229600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marL="342900" indent="-342900">
              <a:spcBef>
                <a:spcPct val="20000"/>
              </a:spcBef>
              <a:buSzPct val="125000"/>
              <a:buFont typeface="Arial" charset="0"/>
              <a:buChar char="•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</a:rPr>
              <a:t>DO NOT USE SOUND EFFECTS</a:t>
            </a:r>
          </a:p>
          <a:p>
            <a:pPr marL="342900" indent="-342900">
              <a:spcBef>
                <a:spcPct val="20000"/>
              </a:spcBef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Arial" charset="0"/>
                <a:ea typeface="+mn-ea"/>
              </a:rPr>
              <a:t>Projection computer is </a:t>
            </a:r>
            <a:r>
              <a:rPr lang="en-US" sz="2800" b="1" u="sng" dirty="0">
                <a:latin typeface="Arial" charset="0"/>
                <a:ea typeface="+mn-ea"/>
              </a:rPr>
              <a:t>not connected</a:t>
            </a:r>
            <a:r>
              <a:rPr lang="en-US" sz="2800" dirty="0">
                <a:latin typeface="Arial" charset="0"/>
                <a:ea typeface="+mn-ea"/>
              </a:rPr>
              <a:t> to sound system</a:t>
            </a:r>
          </a:p>
          <a:p>
            <a:pPr marL="342900" indent="-342900">
              <a:spcBef>
                <a:spcPct val="20000"/>
              </a:spcBef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Arial" charset="0"/>
                <a:ea typeface="+mn-ea"/>
              </a:rPr>
              <a:t>Sound effects </a:t>
            </a:r>
            <a:r>
              <a:rPr lang="en-US" sz="2800" b="1" u="sng" dirty="0">
                <a:latin typeface="Arial" charset="0"/>
                <a:ea typeface="+mn-ea"/>
              </a:rPr>
              <a:t>slow down</a:t>
            </a:r>
            <a:r>
              <a:rPr lang="en-US" sz="2800" dirty="0">
                <a:latin typeface="Arial" charset="0"/>
                <a:ea typeface="+mn-ea"/>
              </a:rPr>
              <a:t> slide transitions</a:t>
            </a:r>
          </a:p>
          <a:p>
            <a:pPr marL="342900" indent="-342900">
              <a:spcBef>
                <a:spcPct val="20000"/>
              </a:spcBef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Arial" charset="0"/>
                <a:ea typeface="+mn-ea"/>
              </a:rPr>
              <a:t>Noise from projection computer may </a:t>
            </a:r>
            <a:r>
              <a:rPr lang="en-US" sz="2800" b="1" u="sng" dirty="0">
                <a:latin typeface="Arial" charset="0"/>
                <a:ea typeface="+mn-ea"/>
              </a:rPr>
              <a:t>distract</a:t>
            </a:r>
            <a:r>
              <a:rPr lang="en-US" sz="2800" dirty="0">
                <a:latin typeface="Arial" charset="0"/>
                <a:ea typeface="+mn-ea"/>
              </a:rPr>
              <a:t> audience</a:t>
            </a:r>
          </a:p>
          <a:p>
            <a:pPr marL="342900" indent="-342900">
              <a:spcBef>
                <a:spcPct val="20000"/>
              </a:spcBef>
              <a:buSzPct val="125000"/>
              <a:buFont typeface="Arial" charset="0"/>
              <a:buChar char="•"/>
              <a:defRPr/>
            </a:pPr>
            <a:endParaRPr lang="en-US" sz="2800" dirty="0">
              <a:latin typeface="Arial" charset="0"/>
              <a:ea typeface="+mn-ea"/>
            </a:endParaRPr>
          </a:p>
        </p:txBody>
      </p:sp>
      <p:pic>
        <p:nvPicPr>
          <p:cNvPr id="23557" name="33232E3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563" y="1219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ea typeface="ＭＳ Ｐゴシック" pitchFamily="34" charset="-128"/>
              </a:rPr>
              <a:t>Things to Avoid – Borders and Other Space Wasters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371601"/>
            <a:ext cx="8778875" cy="3586163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Do not use borders, headers, footers or objects on the master slide page</a:t>
            </a:r>
          </a:p>
          <a:p>
            <a:pPr lvl="1" eaLnBrk="1" hangingPunct="1">
              <a:buFontTx/>
              <a:buChar char="–"/>
            </a:pPr>
            <a:r>
              <a:rPr lang="en-US" sz="2400">
                <a:ea typeface="Arial" pitchFamily="34" charset="0"/>
              </a:rPr>
              <a:t>Only exception is the small slide counter in the right bottom corner </a:t>
            </a:r>
          </a:p>
          <a:p>
            <a:pPr eaLnBrk="1" hangingPunct="1"/>
            <a:r>
              <a:rPr lang="en-US">
                <a:ea typeface="ＭＳ Ｐゴシック" pitchFamily="34" charset="-128"/>
              </a:rPr>
              <a:t>They reduce the amount of space available for your text and data</a:t>
            </a:r>
          </a:p>
          <a:p>
            <a:pPr eaLnBrk="1" hangingPunct="1"/>
            <a:r>
              <a:rPr lang="en-US">
                <a:ea typeface="ＭＳ Ｐゴシック" pitchFamily="34" charset="-128"/>
              </a:rPr>
              <a:t>They slow down the slide display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9EE181D-5BC4-4542-8505-B263ABAAA921}" type="slidenum">
              <a:rPr lang="en-US" sz="1000"/>
              <a:pPr eaLnBrk="1" hangingPunct="1"/>
              <a:t>15</a:t>
            </a:fld>
            <a:endParaRPr lang="en-US"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712914" y="104775"/>
            <a:ext cx="8955087" cy="858838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Things to Avoid – Bad Color Usage</a:t>
            </a: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33F7CF8-3AE8-47CE-93DE-C36A822D76BB}" type="slidenum">
              <a:rPr lang="en-US" sz="1000"/>
              <a:pPr eaLnBrk="1" hangingPunct="1"/>
              <a:t>16</a:t>
            </a:fld>
            <a:endParaRPr lang="en-US" sz="10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52600" y="3429000"/>
            <a:ext cx="1524000" cy="3200400"/>
          </a:xfrm>
          <a:prstGeom prst="rect">
            <a:avLst/>
          </a:prstGeom>
          <a:solidFill>
            <a:schemeClr val="tx2"/>
          </a:solidFill>
          <a:ln w="76200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191000" y="12192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191000" y="18288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905000" y="4724401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50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PSBM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4343400" y="1295400"/>
            <a:ext cx="1182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1</a:t>
            </a: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4419600" y="19050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248400" y="12192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248400" y="18288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6400801" y="1295400"/>
            <a:ext cx="1249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2</a:t>
            </a:r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6477000" y="19050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8305800" y="12192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8305800" y="1828800"/>
            <a:ext cx="13716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8458200" y="1295400"/>
            <a:ext cx="1066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Board</a:t>
            </a: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8534400" y="19050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>
            <a:off x="3278188" y="6477000"/>
            <a:ext cx="6246812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 flipV="1">
            <a:off x="9525000" y="2439988"/>
            <a:ext cx="0" cy="40370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3278188" y="3657600"/>
            <a:ext cx="5180012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8458200" y="2439988"/>
            <a:ext cx="0" cy="1217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>
            <a:off x="3278188" y="5181600"/>
            <a:ext cx="5713412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1" name="Line 22"/>
          <p:cNvSpPr>
            <a:spLocks noChangeShapeType="1"/>
          </p:cNvSpPr>
          <p:nvPr/>
        </p:nvSpPr>
        <p:spPr bwMode="auto">
          <a:xfrm>
            <a:off x="8991600" y="2439988"/>
            <a:ext cx="0" cy="2741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3278188" y="4419600"/>
            <a:ext cx="5484812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3" name="Line 24"/>
          <p:cNvSpPr>
            <a:spLocks noChangeShapeType="1"/>
          </p:cNvSpPr>
          <p:nvPr/>
        </p:nvSpPr>
        <p:spPr bwMode="auto">
          <a:xfrm>
            <a:off x="8763000" y="2439988"/>
            <a:ext cx="0" cy="1979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>
            <a:off x="3278188" y="5867400"/>
            <a:ext cx="5942012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5" name="Line 26"/>
          <p:cNvSpPr>
            <a:spLocks noChangeShapeType="1"/>
          </p:cNvSpPr>
          <p:nvPr/>
        </p:nvSpPr>
        <p:spPr bwMode="auto">
          <a:xfrm>
            <a:off x="9220200" y="2439988"/>
            <a:ext cx="0" cy="34274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4267200" y="2439988"/>
            <a:ext cx="0" cy="1217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6400800" y="2439988"/>
            <a:ext cx="0" cy="1217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5410200" y="2439988"/>
            <a:ext cx="0" cy="40370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7467600" y="2439988"/>
            <a:ext cx="0" cy="40370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4800600" y="2439988"/>
            <a:ext cx="0" cy="2741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6934200" y="2439988"/>
            <a:ext cx="0" cy="2741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4495800" y="2439988"/>
            <a:ext cx="0" cy="1979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6629400" y="2439988"/>
            <a:ext cx="0" cy="1979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7162800" y="2439988"/>
            <a:ext cx="0" cy="34274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5105400" y="2439988"/>
            <a:ext cx="0" cy="34274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3302000" y="3733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Text too small</a:t>
            </a: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3352800" y="5257801"/>
            <a:ext cx="685800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5008"/>
                </a:solidFill>
              </a:rPr>
              <a:t>tms</a:t>
            </a:r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3352800" y="5867401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tdi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3352800" y="6461126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trst</a:t>
            </a: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3352800" y="4495801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tck</a:t>
            </a:r>
          </a:p>
        </p:txBody>
      </p:sp>
      <p:sp>
        <p:nvSpPr>
          <p:cNvPr id="17451" name="Rectangle 42"/>
          <p:cNvSpPr>
            <a:spLocks noChangeArrowheads="1"/>
          </p:cNvSpPr>
          <p:nvPr/>
        </p:nvSpPr>
        <p:spPr bwMode="auto">
          <a:xfrm>
            <a:off x="1828800" y="1066800"/>
            <a:ext cx="228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Poor Contrast</a:t>
            </a:r>
          </a:p>
        </p:txBody>
      </p:sp>
      <p:sp>
        <p:nvSpPr>
          <p:cNvPr id="17452" name="Rectangle 43"/>
          <p:cNvSpPr>
            <a:spLocks noChangeArrowheads="1"/>
          </p:cNvSpPr>
          <p:nvPr/>
        </p:nvSpPr>
        <p:spPr bwMode="auto">
          <a:xfrm>
            <a:off x="8458201" y="1295400"/>
            <a:ext cx="1262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idx="1"/>
          </p:nvPr>
        </p:nvSpPr>
        <p:spPr>
          <a:xfrm>
            <a:off x="1728789" y="1768475"/>
            <a:ext cx="8662987" cy="37544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i="1">
                <a:solidFill>
                  <a:srgbClr val="A50021"/>
                </a:solidFill>
                <a:ea typeface="ＭＳ Ｐゴシック" pitchFamily="34" charset="-128"/>
              </a:rPr>
              <a:t>This slide has no title.  Titles help guide the audience through the talk.  All slides except photographs should have a title.</a:t>
            </a:r>
          </a:p>
          <a:p>
            <a:pPr>
              <a:lnSpc>
                <a:spcPct val="80000"/>
              </a:lnSpc>
            </a:pPr>
            <a:r>
              <a:rPr lang="en-US" sz="1800" i="1">
                <a:solidFill>
                  <a:srgbClr val="A6A6A6"/>
                </a:solidFill>
                <a:ea typeface="ＭＳ Ｐゴシック" pitchFamily="34" charset="-128"/>
              </a:rPr>
              <a:t>The type on this slide is too small.  It</a:t>
            </a:r>
            <a:r>
              <a:rPr lang="ja-JP" altLang="en-US" sz="1800" i="1">
                <a:solidFill>
                  <a:srgbClr val="A6A6A6"/>
                </a:solidFill>
                <a:ea typeface="ＭＳ Ｐゴシック" pitchFamily="34" charset="-128"/>
              </a:rPr>
              <a:t>’</a:t>
            </a:r>
            <a:r>
              <a:rPr lang="en-US" altLang="ja-JP" sz="1800" i="1">
                <a:solidFill>
                  <a:srgbClr val="A6A6A6"/>
                </a:solidFill>
                <a:ea typeface="ＭＳ Ｐゴシック" pitchFamily="34" charset="-128"/>
              </a:rPr>
              <a:t>s readable here - but when projected, only the presenter and maybe those in the front rows will be able to read it.  Those in the back will be completely lost.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USE OF ALL CAPITAL LETTERS OR ITALICS  also makes slides difficult to read.  </a:t>
            </a:r>
            <a:r>
              <a:rPr lang="en-US" sz="1800" b="1">
                <a:solidFill>
                  <a:srgbClr val="BE0000"/>
                </a:solidFill>
                <a:ea typeface="ＭＳ Ｐゴシック" pitchFamily="34" charset="-128"/>
              </a:rPr>
              <a:t>Use light backgrounds; not dark!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This slide would be easier to follow if indentations were used.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Don</a:t>
            </a:r>
            <a:r>
              <a:rPr lang="ja-JP" alt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t design your symposium slides to stand alone.  They are a guide to your presentation.  If they were understandable by themselves, we could just publish them and forget about presentations.  Your slides support what you say:  They don</a:t>
            </a:r>
            <a:r>
              <a:rPr lang="ja-JP" alt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t replace it!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This slide has too many words and too many points.  Keep your slides under nine lines.</a:t>
            </a:r>
            <a:endParaRPr lang="en-US" sz="1800">
              <a:ea typeface="ＭＳ Ｐゴシック" pitchFamily="34" charset="-128"/>
            </a:endParaRP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183C6D2-B060-4CE8-8B72-0E042A6FAED0}" type="slidenum">
              <a:rPr lang="en-US" sz="1000"/>
              <a:pPr eaLnBrk="1" hangingPunct="1"/>
              <a:t>17</a:t>
            </a:fld>
            <a:endParaRPr lang="en-US"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How to Annoy The Audience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706563" y="1050925"/>
            <a:ext cx="8686800" cy="5157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ＭＳ Ｐゴシック" pitchFamily="34" charset="-128"/>
              </a:rPr>
              <a:t>What </a:t>
            </a:r>
            <a:r>
              <a:rPr lang="en-US" b="1" u="sng">
                <a:solidFill>
                  <a:schemeClr val="accent2"/>
                </a:solidFill>
                <a:ea typeface="ＭＳ Ｐゴシック" pitchFamily="34" charset="-128"/>
              </a:rPr>
              <a:t>not</a:t>
            </a:r>
            <a:r>
              <a:rPr lang="en-US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>
                <a:ea typeface="ＭＳ Ｐゴシック" pitchFamily="34" charset="-128"/>
              </a:rPr>
              <a:t>to do: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Use sound.  Overuse transition effects.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Overuse the pointer, pointing to and reading every word on the slides.  (Instead, talk to your audience, using the pointer only to highlight key features.)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Focus the audience</a:t>
            </a:r>
            <a:r>
              <a:rPr lang="ja-JP" altLang="en-US" sz="2400">
                <a:ea typeface="ＭＳ Ｐゴシック" pitchFamily="34" charset="-128"/>
              </a:rPr>
              <a:t>’</a:t>
            </a:r>
            <a:r>
              <a:rPr lang="en-US" altLang="ja-JP" sz="2400">
                <a:ea typeface="ＭＳ Ｐゴシック" pitchFamily="34" charset="-128"/>
              </a:rPr>
              <a:t>s attention on slide animations - instead of speaker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Try to use every feature PowerPoint has to offer.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Talk too long on a single slide (keep the 1-2 minute per slide rule in mind)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Use small fonts that require a telescope to be read from the back seats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>
                <a:ea typeface="Arial" pitchFamily="34" charset="0"/>
              </a:rPr>
              <a:t>Have busy slides that require more than 2 min to comprehend 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15899E0-BB3A-48C5-A678-36EA2BB7EEE7}" type="slidenum">
              <a:rPr lang="en-US" sz="1000"/>
              <a:pPr eaLnBrk="1" hangingPunct="1"/>
              <a:t>18</a:t>
            </a:fld>
            <a:endParaRPr lang="en-US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About the presentation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706564" y="1116014"/>
            <a:ext cx="8778875" cy="5157787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The conference is arranged in 20-minute time slots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Each paper is allowed 15 min for presentation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Followed by 5 min for questions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The recommended maximum number of slides is </a:t>
            </a:r>
            <a:r>
              <a:rPr lang="en-US" b="1">
                <a:ea typeface="Arial" pitchFamily="34" charset="0"/>
              </a:rPr>
              <a:t>15</a:t>
            </a:r>
            <a:r>
              <a:rPr lang="en-US">
                <a:ea typeface="Arial" pitchFamily="34" charset="0"/>
              </a:rPr>
              <a:t>, which includes title and conclusions, etc.</a:t>
            </a:r>
          </a:p>
          <a:p>
            <a:r>
              <a:rPr lang="en-US">
                <a:ea typeface="ＭＳ Ｐゴシック" pitchFamily="34" charset="-128"/>
              </a:rPr>
              <a:t>Each session has a moderator</a:t>
            </a:r>
          </a:p>
          <a:p>
            <a:r>
              <a:rPr lang="en-US">
                <a:ea typeface="ＭＳ Ｐゴシック" pitchFamily="34" charset="-128"/>
              </a:rPr>
              <a:t>The moderator will strictly enforce the time schedule</a:t>
            </a:r>
          </a:p>
          <a:p>
            <a:r>
              <a:rPr lang="en-US">
                <a:ea typeface="ＭＳ Ｐゴシック" pitchFamily="34" charset="-128"/>
              </a:rPr>
              <a:t>There will be an A/V preview for each session: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Verify and sign-off your presentation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Prepare your poster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Make yourself familiar with the A/V equipment</a:t>
            </a:r>
          </a:p>
        </p:txBody>
      </p:sp>
      <p:sp>
        <p:nvSpPr>
          <p:cNvPr id="11267" name="Espace réservé du numéro de diapositive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5EF7B2C-DBD6-44D2-87E3-081029EA7DCD}" type="slidenum">
              <a:rPr lang="en-US" sz="1000"/>
              <a:pPr eaLnBrk="1" hangingPunct="1"/>
              <a:t>2</a:t>
            </a:fld>
            <a:endParaRPr lang="en-US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Objectives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This slide outlines the objectives of your study –  the goals and the motivation of your  work</a:t>
            </a:r>
          </a:p>
          <a:p>
            <a:r>
              <a:rPr lang="en-US">
                <a:ea typeface="ＭＳ Ｐゴシック" pitchFamily="34" charset="-128"/>
              </a:rPr>
              <a:t>For example, list the 3-5 most important goals you wanted to achieve with your work, NOT the final results!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8FAA3EF-343C-49FA-81AE-A057D4CDB814}" type="slidenum">
              <a:rPr lang="en-US" sz="1000"/>
              <a:pPr eaLnBrk="1" hangingPunct="1"/>
              <a:t>3</a:t>
            </a:fld>
            <a:endParaRPr lang="en-US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Outline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This slide outlines 3-6 of the most important topics of your work you plan to talk about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9EC4650-DF74-410D-986F-E2519E551E1E}" type="slidenum">
              <a:rPr lang="en-US" sz="1000"/>
              <a:pPr eaLnBrk="1" hangingPunct="1"/>
              <a:t>4</a:t>
            </a:fld>
            <a:endParaRPr lang="en-US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Bulleted List Text-Only Slides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Place here a set of slides to illustrate your talk</a:t>
            </a:r>
          </a:p>
          <a:p>
            <a:r>
              <a:rPr lang="en-US">
                <a:ea typeface="ＭＳ Ｐゴシック" pitchFamily="34" charset="-128"/>
              </a:rPr>
              <a:t>Plan to spend talking 1-2 minutes maximum per slide</a:t>
            </a:r>
          </a:p>
          <a:p>
            <a:r>
              <a:rPr lang="en-US">
                <a:ea typeface="ＭＳ Ｐゴシック" pitchFamily="34" charset="-128"/>
              </a:rPr>
              <a:t>Between topics, add an outline slide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pPr lvl="1">
              <a:buFontTx/>
              <a:buChar char="–"/>
            </a:pPr>
            <a:r>
              <a:rPr lang="en-US">
                <a:ea typeface="Arial" pitchFamily="34" charset="0"/>
              </a:rPr>
              <a:t>Bulleted Text Lists – 2nd Level</a:t>
            </a:r>
          </a:p>
          <a:p>
            <a:r>
              <a:rPr lang="en-US">
                <a:ea typeface="ＭＳ Ｐゴシック" pitchFamily="34" charset="-128"/>
              </a:rPr>
              <a:t>Bulleted Text Lists – 1st Level</a:t>
            </a:r>
          </a:p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8793D66-424B-44A1-A8B1-8B6AE9948D4B}" type="slidenum">
              <a:rPr lang="en-US" sz="1000"/>
              <a:pPr eaLnBrk="1" hangingPunct="1"/>
              <a:t>5</a:t>
            </a:fld>
            <a:endParaRPr lang="en-US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Bulleted List Text-Only Slides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Mouse-clicked transitions between lines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Recommended to not use animations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 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 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 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B49C4D7-FA81-48C6-82DD-2A69BC311116}" type="slidenum">
              <a:rPr lang="en-US" sz="1000"/>
              <a:pPr eaLnBrk="1" hangingPunct="1"/>
              <a:t>6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Bulleted List Text-Only Slides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Mouse-clicked transitions with color focus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Recommended to not use animations</a:t>
            </a:r>
          </a:p>
          <a:p>
            <a:pPr lvl="2" eaLnBrk="1" hangingPunct="1">
              <a:lnSpc>
                <a:spcPct val="125000"/>
              </a:lnSpc>
            </a:pPr>
            <a:r>
              <a:rPr lang="en-US">
                <a:ea typeface="Arial" pitchFamily="34" charset="0"/>
              </a:rPr>
              <a:t>They remove focus from the presentation content and create difficulties for the presenter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 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</a:t>
            </a:r>
          </a:p>
          <a:p>
            <a:pPr lvl="1" eaLnBrk="1" hangingPunct="1">
              <a:lnSpc>
                <a:spcPct val="125000"/>
              </a:lnSpc>
              <a:buFontTx/>
              <a:buChar char="–"/>
            </a:pPr>
            <a:r>
              <a:rPr lang="en-US">
                <a:ea typeface="Arial" pitchFamily="34" charset="0"/>
              </a:rPr>
              <a:t>Bulleted Text Lists – 2</a:t>
            </a:r>
            <a:r>
              <a:rPr lang="en-US" baseline="30000">
                <a:ea typeface="Arial" pitchFamily="34" charset="0"/>
              </a:rPr>
              <a:t>nd</a:t>
            </a:r>
            <a:r>
              <a:rPr lang="en-US">
                <a:ea typeface="Arial" pitchFamily="34" charset="0"/>
              </a:rPr>
              <a:t> Level</a:t>
            </a:r>
          </a:p>
          <a:p>
            <a:pPr eaLnBrk="1" hangingPunct="1">
              <a:lnSpc>
                <a:spcPct val="125000"/>
              </a:lnSpc>
            </a:pPr>
            <a:r>
              <a:rPr lang="en-US">
                <a:ea typeface="ＭＳ Ｐゴシック" pitchFamily="34" charset="-128"/>
              </a:rPr>
              <a:t>Bulleted Text Lists – 1</a:t>
            </a:r>
            <a:r>
              <a:rPr lang="en-US" baseline="30000">
                <a:ea typeface="ＭＳ Ｐゴシック" pitchFamily="34" charset="-128"/>
              </a:rPr>
              <a:t>st</a:t>
            </a:r>
            <a:r>
              <a:rPr lang="en-US">
                <a:ea typeface="ＭＳ Ｐゴシック" pitchFamily="34" charset="-128"/>
              </a:rPr>
              <a:t> Level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9A726AA-03AF-49B0-9CB9-104F1586A974}" type="slidenum">
              <a:rPr lang="en-US" sz="1000"/>
              <a:pPr eaLnBrk="1" hangingPunct="1"/>
              <a:t>7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Plots, Photos, Clip art, Diagrams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6564" y="2678113"/>
            <a:ext cx="8778875" cy="3916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34" charset="-128"/>
              </a:rPr>
              <a:t>Plots, photo, clip art, diagrams can go on the </a:t>
            </a:r>
            <a:r>
              <a:rPr lang="en-US" sz="2400" b="1" u="sng">
                <a:solidFill>
                  <a:schemeClr val="accent2"/>
                </a:solidFill>
                <a:ea typeface="ＭＳ Ｐゴシック" pitchFamily="34" charset="-128"/>
              </a:rPr>
              <a:t>right</a:t>
            </a: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2400">
                <a:ea typeface="ＭＳ Ｐゴシック" pitchFamily="34" charset="-128"/>
              </a:rPr>
              <a:t>or in the </a:t>
            </a:r>
            <a:r>
              <a:rPr lang="en-US" sz="2400" b="1" u="sng">
                <a:solidFill>
                  <a:schemeClr val="accent2"/>
                </a:solidFill>
                <a:ea typeface="ＭＳ Ｐゴシック" pitchFamily="34" charset="-128"/>
              </a:rPr>
              <a:t>center</a:t>
            </a:r>
            <a:r>
              <a:rPr lang="en-US" sz="2400" b="1" u="sng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US" sz="2400">
                <a:ea typeface="ＭＳ Ｐゴシック" pitchFamily="34" charset="-128"/>
              </a:rPr>
              <a:t>(preferred). Text goes then on the </a:t>
            </a:r>
            <a:r>
              <a:rPr lang="en-US" sz="2400" b="1" u="sng">
                <a:solidFill>
                  <a:schemeClr val="accent2"/>
                </a:solidFill>
                <a:ea typeface="ＭＳ Ｐゴシック" pitchFamily="34" charset="-128"/>
              </a:rPr>
              <a:t>left</a:t>
            </a: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2400">
                <a:ea typeface="ＭＳ Ｐゴシック" pitchFamily="34" charset="-128"/>
              </a:rPr>
              <a:t>or at the </a:t>
            </a:r>
            <a:r>
              <a:rPr lang="en-US" sz="2400" b="1" u="sng">
                <a:solidFill>
                  <a:schemeClr val="accent2"/>
                </a:solidFill>
                <a:ea typeface="ＭＳ Ｐゴシック" pitchFamily="34" charset="-128"/>
              </a:rPr>
              <a:t>bottom</a:t>
            </a: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2400">
                <a:ea typeface="ＭＳ Ｐゴシック" pitchFamily="34" charset="-128"/>
              </a:rPr>
              <a:t>(preferred)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34" charset="-128"/>
              </a:rPr>
              <a:t>Make sure text, diagrams etc</a:t>
            </a: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. </a:t>
            </a:r>
            <a:r>
              <a:rPr lang="en-US" sz="2000" b="1">
                <a:solidFill>
                  <a:schemeClr val="accent2"/>
                </a:solidFill>
                <a:ea typeface="ＭＳ Ｐゴシック" pitchFamily="34" charset="-128"/>
              </a:rPr>
              <a:t>do</a:t>
            </a:r>
            <a:r>
              <a:rPr lang="en-US" sz="1200" b="1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1800" b="1">
                <a:solidFill>
                  <a:schemeClr val="accent2"/>
                </a:solidFill>
                <a:ea typeface="ＭＳ Ｐゴシック" pitchFamily="34" charset="-128"/>
              </a:rPr>
              <a:t>not</a:t>
            </a:r>
            <a:r>
              <a:rPr lang="en-US" sz="1200" b="1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1600" b="1">
                <a:solidFill>
                  <a:schemeClr val="accent2"/>
                </a:solidFill>
                <a:ea typeface="ＭＳ Ｐゴシック" pitchFamily="34" charset="-128"/>
              </a:rPr>
              <a:t>get</a:t>
            </a:r>
            <a:r>
              <a:rPr lang="en-US" sz="1200" b="1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1400" b="1">
                <a:solidFill>
                  <a:schemeClr val="accent2"/>
                </a:solidFill>
                <a:ea typeface="ＭＳ Ｐゴシック" pitchFamily="34" charset="-128"/>
              </a:rPr>
              <a:t>too</a:t>
            </a:r>
            <a:r>
              <a:rPr lang="en-US" sz="1200" b="1">
                <a:solidFill>
                  <a:schemeClr val="accent2"/>
                </a:solidFill>
                <a:ea typeface="ＭＳ Ｐゴシック" pitchFamily="34" charset="-128"/>
              </a:rPr>
              <a:t> small</a:t>
            </a: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  <a:ea typeface="ＭＳ Ｐゴシック" pitchFamily="34" charset="-128"/>
              </a:rPr>
              <a:t>Plan for maximum two different  plots, photos, etc. per slide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>
                <a:solidFill>
                  <a:schemeClr val="accent2"/>
                </a:solidFill>
                <a:ea typeface="ＭＳ Ｐゴシック" pitchFamily="34" charset="-128"/>
              </a:rPr>
              <a:t>Make sure the fonts, the labels, etc. are readable from a printed copy of your slide placed on the floor and you looking at the slide when  standing up</a:t>
            </a:r>
          </a:p>
          <a:p>
            <a:pPr eaLnBrk="1" hangingPunct="1">
              <a:spcBef>
                <a:spcPct val="0"/>
              </a:spcBef>
              <a:buSzPct val="75000"/>
              <a:buFont typeface="Arial" pitchFamily="34" charset="0"/>
              <a:buChar char="●"/>
            </a:pPr>
            <a:r>
              <a:rPr lang="en-US" sz="2400">
                <a:ea typeface="ＭＳ Ｐゴシック" pitchFamily="34" charset="-128"/>
              </a:rPr>
              <a:t>It is a good practice to add one sentence(1-2 lines) summary statement at the bottom of each such slide for these who may not hear your verbal comments </a:t>
            </a:r>
            <a:endParaRPr lang="en-US" sz="240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FAF5C31-4BED-472B-A304-D1E1106FFB3C}" type="slidenum">
              <a:rPr lang="en-US" sz="1000"/>
              <a:pPr eaLnBrk="1" hangingPunct="1"/>
              <a:t>8</a:t>
            </a:fld>
            <a:endParaRPr lang="en-US" sz="100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3881438" y="838200"/>
            <a:ext cx="3890962" cy="1924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0246" name="WordArt 7"/>
          <p:cNvSpPr>
            <a:spLocks noChangeArrowheads="1" noChangeShapeType="1" noTextEdit="1"/>
          </p:cNvSpPr>
          <p:nvPr/>
        </p:nvSpPr>
        <p:spPr bwMode="auto">
          <a:xfrm>
            <a:off x="3928773" y="890725"/>
            <a:ext cx="3802062" cy="170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r>
              <a:rPr lang="en-US" sz="3600" kern="10" dirty="0">
                <a:ln w="9525">
                  <a:round/>
                  <a:headEnd/>
                  <a:tailEnd/>
                </a:ln>
                <a:latin typeface="Arial"/>
                <a:ea typeface="+mn-ea"/>
              </a:rPr>
              <a:t>Photo, clip art, diagram... </a:t>
            </a:r>
          </a:p>
          <a:p>
            <a:pPr algn="ctr">
              <a:spcBef>
                <a:spcPct val="20000"/>
              </a:spcBef>
              <a:buFontTx/>
              <a:buChar char="•"/>
              <a:defRPr/>
            </a:pPr>
            <a:r>
              <a:rPr lang="en-US" sz="3600" kern="10" dirty="0">
                <a:ln w="9525">
                  <a:round/>
                  <a:headEnd/>
                  <a:tailEnd/>
                </a:ln>
                <a:latin typeface="Arial"/>
                <a:ea typeface="+mn-ea"/>
              </a:rPr>
              <a:t>not to scale</a:t>
            </a:r>
          </a:p>
        </p:txBody>
      </p:sp>
      <p:sp>
        <p:nvSpPr>
          <p:cNvPr id="17414" name="Rectangle 11"/>
          <p:cNvSpPr>
            <a:spLocks noChangeArrowheads="1"/>
          </p:cNvSpPr>
          <p:nvPr/>
        </p:nvSpPr>
        <p:spPr bwMode="auto">
          <a:xfrm>
            <a:off x="1524000" y="2191822"/>
            <a:ext cx="2648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Tables/Graphs: Transitions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1706564" y="1050925"/>
            <a:ext cx="8778875" cy="5157788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dirty="0">
                <a:ea typeface="+mn-ea"/>
              </a:rPr>
              <a:t>Tables and graphs if discussed as a whole should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not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use transitions.</a:t>
            </a:r>
          </a:p>
          <a:p>
            <a:pPr eaLnBrk="1" hangingPunct="1">
              <a:lnSpc>
                <a:spcPct val="125000"/>
              </a:lnSpc>
              <a:defRPr/>
            </a:pPr>
            <a:endParaRPr lang="en-US" dirty="0">
              <a:ea typeface="+mn-ea"/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n-US" dirty="0">
                <a:ea typeface="+mn-ea"/>
              </a:rPr>
              <a:t>Tables and graphs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can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use transitions between sections and lines if they are discussed separately.  Please see next two slides.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8C33D2F-A10F-4070-8E9F-E252B8D6BFC7}" type="slidenum">
              <a:rPr lang="en-US" sz="1000"/>
              <a:pPr eaLnBrk="1" hangingPunct="1"/>
              <a:t>9</a:t>
            </a:fld>
            <a:endParaRPr lang="en-U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C000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2780</TotalTime>
  <Words>1113</Words>
  <Application>Microsoft Macintosh PowerPoint</Application>
  <PresentationFormat>Grand écran</PresentationFormat>
  <Paragraphs>160</Paragraphs>
  <Slides>18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ＭＳ Ｐゴシック</vt:lpstr>
      <vt:lpstr>Agency FB</vt:lpstr>
      <vt:lpstr>Arial</vt:lpstr>
      <vt:lpstr>Book Antiqua</vt:lpstr>
      <vt:lpstr>Times New Roman</vt:lpstr>
      <vt:lpstr>Default Design</vt:lpstr>
      <vt:lpstr>Clip</vt:lpstr>
      <vt:lpstr>Title of your paper</vt:lpstr>
      <vt:lpstr>About the presentation</vt:lpstr>
      <vt:lpstr>Objectives</vt:lpstr>
      <vt:lpstr>Outline</vt:lpstr>
      <vt:lpstr>Bulleted List Text-Only Slides</vt:lpstr>
      <vt:lpstr>Bulleted List Text-Only Slides</vt:lpstr>
      <vt:lpstr>Bulleted List Text-Only Slides</vt:lpstr>
      <vt:lpstr>Plots, Photos, Clip art, Diagrams </vt:lpstr>
      <vt:lpstr>Tables/Graphs: Transitions</vt:lpstr>
      <vt:lpstr>Backplane ASP Connections</vt:lpstr>
      <vt:lpstr>Fault coverage vs. No. of Vectors</vt:lpstr>
      <vt:lpstr>Conclusions</vt:lpstr>
      <vt:lpstr>Contrast Issues</vt:lpstr>
      <vt:lpstr>Things to Avoid – Using Sound</vt:lpstr>
      <vt:lpstr>Things to Avoid – Borders and Other Space Wasters</vt:lpstr>
      <vt:lpstr>Things to Avoid – Bad Color Usage</vt:lpstr>
      <vt:lpstr>Présentation PowerPoint</vt:lpstr>
      <vt:lpstr>How to Annoy The Audience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EOS/ESD Symposium Presentation Template</dc:title>
  <dc:creator>Michael Khazhinsky;Theo Smedes</dc:creator>
  <cp:lastModifiedBy>Nicolas Nono</cp:lastModifiedBy>
  <cp:revision>164</cp:revision>
  <dcterms:created xsi:type="dcterms:W3CDTF">2004-06-05T20:06:49Z</dcterms:created>
  <dcterms:modified xsi:type="dcterms:W3CDTF">2023-07-17T14:11:02Z</dcterms:modified>
</cp:coreProperties>
</file>